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7" r:id="rId1"/>
    <p:sldMasterId id="2147483761" r:id="rId2"/>
    <p:sldMasterId id="2147483774" r:id="rId3"/>
  </p:sldMasterIdLst>
  <p:notesMasterIdLst>
    <p:notesMasterId r:id="rId24"/>
  </p:notesMasterIdLst>
  <p:handoutMasterIdLst>
    <p:handoutMasterId r:id="rId25"/>
  </p:handoutMasterIdLst>
  <p:sldIdLst>
    <p:sldId id="300" r:id="rId4"/>
    <p:sldId id="266" r:id="rId5"/>
    <p:sldId id="329" r:id="rId6"/>
    <p:sldId id="331" r:id="rId7"/>
    <p:sldId id="354" r:id="rId8"/>
    <p:sldId id="355" r:id="rId9"/>
    <p:sldId id="356" r:id="rId10"/>
    <p:sldId id="330" r:id="rId11"/>
    <p:sldId id="357" r:id="rId12"/>
    <p:sldId id="358" r:id="rId13"/>
    <p:sldId id="359" r:id="rId14"/>
    <p:sldId id="360" r:id="rId15"/>
    <p:sldId id="349" r:id="rId16"/>
    <p:sldId id="332" r:id="rId17"/>
    <p:sldId id="333" r:id="rId18"/>
    <p:sldId id="337" r:id="rId19"/>
    <p:sldId id="336" r:id="rId20"/>
    <p:sldId id="361" r:id="rId21"/>
    <p:sldId id="362" r:id="rId22"/>
    <p:sldId id="328" r:id="rId23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Bold" panose="020F0702030404030204" pitchFamily="34" charset="0"/>
      <p:bold r:id="rId31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9AF"/>
    <a:srgbClr val="1E4696"/>
    <a:srgbClr val="64378C"/>
    <a:srgbClr val="8C2D82"/>
    <a:srgbClr val="288732"/>
    <a:srgbClr val="198282"/>
    <a:srgbClr val="D72305"/>
    <a:srgbClr val="E63214"/>
    <a:srgbClr val="E6322A"/>
    <a:srgbClr val="DC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96272"/>
  </p:normalViewPr>
  <p:slideViewPr>
    <p:cSldViewPr snapToObjects="1">
      <p:cViewPr varScale="1">
        <p:scale>
          <a:sx n="82" d="100"/>
          <a:sy n="82" d="100"/>
        </p:scale>
        <p:origin x="17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58" d="100"/>
          <a:sy n="158" d="100"/>
        </p:scale>
        <p:origin x="46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DB3329-1A24-D24D-9859-E4E4B55EE0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54127-12EF-BA4F-9E35-EAAA8A86B44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99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890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826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61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8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71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603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57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79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36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19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28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82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3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055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02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98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4181142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41132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6737728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1881000"/>
            <a:ext cx="72009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797601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461E16-279D-1744-9CE2-E83CDFEADE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031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8B33431B-8271-8345-8F10-FB5C8EFFDD5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E261E3-4B38-4946-9952-2156BE62F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959710A-9EB2-BF49-BB6D-45915352BA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0"/>
            <a:ext cx="7956551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DB7DCE38-46F7-A743-A10F-025ADB2E5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314040-C944-8B4E-AD1A-3E45BD7F709D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47BDC6-C9A3-7F48-A6AF-28A7F5DE04C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A2B81A-4FDB-244C-A3CB-319675C9FC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45985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920232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4388324" y="-285040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5D8FD54D-FB28-2844-87A5-3B98BA5C2AF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856BAF-E6D4-C640-804F-4EB5EF19AE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E3F86F2B-7B28-264E-A690-7F2C2981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1"/>
            <a:ext cx="7956551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350"/>
              </a:lnSpc>
              <a:spcBef>
                <a:spcPts val="350"/>
              </a:spcBef>
              <a:spcAft>
                <a:spcPts val="0"/>
              </a:spcAft>
              <a:buNone/>
              <a:defRPr sz="1134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11,3pt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46B8F941-0635-1C44-805C-3369478BAA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EFDF112-6120-B14F-8D16-9070EDA0FD91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7B3AD-F730-FB4F-8AB0-398508977B7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CBF620-15AE-2B4C-ABB6-CDFD95DE50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4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 userDrawn="1">
          <p15:clr>
            <a:srgbClr val="FBAE40"/>
          </p15:clr>
        </p15:guide>
        <p15:guide id="2" pos="2608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47128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A6D9D6-7933-9246-8006-A05C53D5A398}"/>
              </a:ext>
            </a:extLst>
          </p:cNvPr>
          <p:cNvSpPr/>
          <p:nvPr userDrawn="1"/>
        </p:nvSpPr>
        <p:spPr>
          <a:xfrm>
            <a:off x="287338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EE8591F-D1D9-734C-BDAB-65EA1201BAB5}"/>
              </a:ext>
            </a:extLst>
          </p:cNvPr>
          <p:cNvSpPr/>
          <p:nvPr userDrawn="1"/>
        </p:nvSpPr>
        <p:spPr>
          <a:xfrm>
            <a:off x="2340489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1AE61AA-5034-1746-AD39-90373C221D54}"/>
              </a:ext>
            </a:extLst>
          </p:cNvPr>
          <p:cNvSpPr/>
          <p:nvPr userDrawn="1"/>
        </p:nvSpPr>
        <p:spPr>
          <a:xfrm>
            <a:off x="4393640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55E93C8-A745-9241-B52E-722A8B03D150}"/>
              </a:ext>
            </a:extLst>
          </p:cNvPr>
          <p:cNvSpPr/>
          <p:nvPr userDrawn="1"/>
        </p:nvSpPr>
        <p:spPr>
          <a:xfrm>
            <a:off x="6434466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B253718B-7DBF-3C46-B784-2B154B722A9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F3A9D83-E88F-EE4F-BB6B-CE9209ECFA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4DAD4FBB-ECC3-7947-B8F4-A8CF12F92F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EA343E9-A943-A943-8F1E-9BA4B8A6205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B77BBFB-F946-5543-B73F-09319528BB3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FFE247-D39C-2644-9238-32D5F4B70F1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33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608">
          <p15:clr>
            <a:srgbClr val="FBAE40"/>
          </p15:clr>
        </p15:guide>
        <p15:guide id="4" pos="1474">
          <p15:clr>
            <a:srgbClr val="FBAE40"/>
          </p15:clr>
        </p15:guide>
        <p15:guide id="9" pos="2767">
          <p15:clr>
            <a:srgbClr val="FBAE40"/>
          </p15:clr>
        </p15:guide>
        <p15:guide id="10" pos="1315">
          <p15:clr>
            <a:srgbClr val="FBAE40"/>
          </p15:clr>
        </p15:guide>
        <p15:guide id="11" pos="3901">
          <p15:clr>
            <a:srgbClr val="FBAE40"/>
          </p15:clr>
        </p15:guide>
        <p15:guide id="12" pos="4059">
          <p15:clr>
            <a:srgbClr val="FBAE40"/>
          </p15:clr>
        </p15:guide>
        <p15:guide id="13" orient="horz" pos="37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56550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8A9F1F-9079-064E-AA43-017A7EA6895B}"/>
              </a:ext>
            </a:extLst>
          </p:cNvPr>
          <p:cNvSpPr/>
          <p:nvPr userDrawn="1"/>
        </p:nvSpPr>
        <p:spPr>
          <a:xfrm>
            <a:off x="28074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57B541-4EA8-8741-9EC2-38E39DB66FA0}"/>
              </a:ext>
            </a:extLst>
          </p:cNvPr>
          <p:cNvSpPr/>
          <p:nvPr userDrawn="1"/>
        </p:nvSpPr>
        <p:spPr>
          <a:xfrm>
            <a:off x="1922339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FD0E3D-3D75-D045-8F82-94A22D3132B7}"/>
              </a:ext>
            </a:extLst>
          </p:cNvPr>
          <p:cNvSpPr/>
          <p:nvPr userDrawn="1"/>
        </p:nvSpPr>
        <p:spPr>
          <a:xfrm>
            <a:off x="3563938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C479432-1C8B-C545-B386-12AC6B48FB51}"/>
              </a:ext>
            </a:extLst>
          </p:cNvPr>
          <p:cNvSpPr/>
          <p:nvPr userDrawn="1"/>
        </p:nvSpPr>
        <p:spPr>
          <a:xfrm>
            <a:off x="5205537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4468BAB-D79C-0F48-B46B-9714C45F3158}"/>
              </a:ext>
            </a:extLst>
          </p:cNvPr>
          <p:cNvSpPr/>
          <p:nvPr userDrawn="1"/>
        </p:nvSpPr>
        <p:spPr>
          <a:xfrm>
            <a:off x="684769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56F86A6E-9881-B941-8413-E8B539E79C4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A2ED534-8123-014E-91E1-FCA941DC0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66E74E88-1C1B-124C-90B3-42568E5CEF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611652E-DF0D-AA40-A219-89FD18062791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E28CDE-6C95-7D45-BBBC-CBC770CA95B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85A9B4-204F-D14B-BC9D-F52B006594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8981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086">
          <p15:clr>
            <a:srgbClr val="FBAE40"/>
          </p15:clr>
        </p15:guide>
        <p15:guide id="4" pos="1202">
          <p15:clr>
            <a:srgbClr val="FBAE40"/>
          </p15:clr>
        </p15:guide>
        <p15:guide id="9" pos="3129">
          <p15:clr>
            <a:srgbClr val="FBAE40"/>
          </p15:clr>
        </p15:guide>
        <p15:guide id="10" pos="1043">
          <p15:clr>
            <a:srgbClr val="FBAE40"/>
          </p15:clr>
        </p15:guide>
        <p15:guide id="11" pos="4150">
          <p15:clr>
            <a:srgbClr val="FBAE40"/>
          </p15:clr>
        </p15:guide>
        <p15:guide id="12" pos="4309">
          <p15:clr>
            <a:srgbClr val="FBAE40"/>
          </p15:clr>
        </p15:guide>
        <p15:guide id="13" pos="2245">
          <p15:clr>
            <a:srgbClr val="FBAE40"/>
          </p15:clr>
        </p15:guide>
        <p15:guide id="14" pos="3288">
          <p15:clr>
            <a:srgbClr val="FBAE40"/>
          </p15:clr>
        </p15:guide>
        <p15:guide id="15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3"/>
            <a:ext cx="9144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3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63916" y="399917"/>
            <a:ext cx="1301173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638502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1767484" y="6527464"/>
            <a:ext cx="1436978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1198800"/>
            <a:ext cx="1355294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726F69D-CB10-AD46-9A73-58118E5317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A1E52B2-9D21-9E44-9CCF-357E0416D8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08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7200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37A45B-C77C-F94C-8B2B-2F9747EE24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86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2FADD67-E4F8-6547-ADD5-C8FC5EC3ED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7F51B3-09A5-494F-ACCD-29C00925B5E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0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868" r:id="rId2"/>
    <p:sldLayoutId id="2147483760" r:id="rId3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87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pos="4717">
          <p15:clr>
            <a:srgbClr val="F26B43"/>
          </p15:clr>
        </p15:guide>
        <p15:guide id="10" pos="4830">
          <p15:clr>
            <a:srgbClr val="F26B43"/>
          </p15:clr>
        </p15:guide>
        <p15:guide id="11" orient="horz" pos="4042">
          <p15:clr>
            <a:srgbClr val="F26B43"/>
          </p15:clr>
        </p15:guide>
        <p15:guide id="12" orient="horz" pos="4197">
          <p15:clr>
            <a:srgbClr val="F26B43"/>
          </p15:clr>
        </p15:guide>
        <p15:guide id="14" orient="horz" pos="4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287338" y="6996029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6ADB6786-40DA-8E4B-B4FD-F37956E44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7338" y="6460001"/>
            <a:ext cx="3086100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71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8E58DFD4-461F-434A-812A-AB41A30AF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238" y="6237908"/>
            <a:ext cx="7950650" cy="104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200D815-CB73-4140-85E7-7C465301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7338" y="6347912"/>
            <a:ext cx="3086100" cy="97976"/>
          </a:xfrm>
          <a:prstGeom prst="rect">
            <a:avLst/>
          </a:prstGeom>
        </p:spPr>
        <p:txBody>
          <a:bodyPr lIns="0" tIns="0" rIns="0" bIns="0"/>
          <a:lstStyle>
            <a:lvl1pPr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20. Januar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59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6" r:id="rId3"/>
    <p:sldLayoutId id="2147483767" r:id="rId4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orient="horz" pos="4133">
          <p15:clr>
            <a:srgbClr val="F26B43"/>
          </p15:clr>
        </p15:guide>
        <p15:guide id="11" orient="horz" pos="3657">
          <p15:clr>
            <a:srgbClr val="F26B43"/>
          </p15:clr>
        </p15:guide>
        <p15:guide id="13" pos="519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88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5" r:id="rId2"/>
  </p:sldLayoutIdLst>
  <p:hf hdr="0" dt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1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pos="557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11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82BA9CB-05A0-A64F-868B-1D6431C098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4" y="3847568"/>
            <a:ext cx="7200900" cy="1093600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Algorithmen und Datenstrukturen</a:t>
            </a:r>
          </a:p>
          <a:p>
            <a:pPr algn="ctr"/>
            <a:endParaRPr lang="de-DE" sz="3600" dirty="0">
              <a:solidFill>
                <a:srgbClr val="00B050"/>
              </a:solidFill>
            </a:endParaRPr>
          </a:p>
          <a:p>
            <a:pPr algn="ctr"/>
            <a:r>
              <a:rPr lang="de-DE" sz="3600" dirty="0">
                <a:solidFill>
                  <a:srgbClr val="00B050"/>
                </a:solidFill>
              </a:rPr>
              <a:t>Car </a:t>
            </a:r>
            <a:r>
              <a:rPr lang="de-DE" sz="3600" dirty="0" err="1">
                <a:solidFill>
                  <a:srgbClr val="00B050"/>
                </a:solidFill>
              </a:rPr>
              <a:t>Activation</a:t>
            </a:r>
            <a:r>
              <a:rPr lang="de-DE" sz="3600" dirty="0">
                <a:solidFill>
                  <a:srgbClr val="00B050"/>
                </a:solidFill>
              </a:rPr>
              <a:t> – </a:t>
            </a:r>
            <a:r>
              <a:rPr lang="de-DE" sz="3600" dirty="0" err="1">
                <a:solidFill>
                  <a:srgbClr val="00B050"/>
                </a:solidFill>
              </a:rPr>
              <a:t>Product</a:t>
            </a:r>
            <a:r>
              <a:rPr lang="de-DE" sz="3600" dirty="0">
                <a:solidFill>
                  <a:srgbClr val="00B050"/>
                </a:solidFill>
              </a:rPr>
              <a:t> Backlog</a:t>
            </a:r>
          </a:p>
          <a:p>
            <a:pPr algn="ctr"/>
            <a:r>
              <a:rPr lang="de-DE" sz="2000" dirty="0">
                <a:solidFill>
                  <a:srgbClr val="00B050"/>
                </a:solidFill>
              </a:rPr>
              <a:t>Sommersemester 2023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69BA0E-366F-474C-A8D0-9D64441811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B19E4E-2664-473F-948D-3D1691B3D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Kevin Schuster</a:t>
            </a:r>
          </a:p>
        </p:txBody>
      </p:sp>
    </p:spTree>
    <p:extLst>
      <p:ext uri="{BB962C8B-B14F-4D97-AF65-F5344CB8AC3E}">
        <p14:creationId xmlns:p14="http://schemas.microsoft.com/office/powerpoint/2010/main" val="127608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10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4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Festlegung Signal-Codierung für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-Algorithmus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Task 2: Wahrscheinlichkeiten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Abhängig von der Codierung sollten Wahrscheinlichkeiten für die benötigten 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Symbole überlegt werden für die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-Codierung. Diese sollten wenn möglich 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ableitbar sein, sonst händisch festgelegt.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02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11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4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Festlegung Signal-Codierung für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-Algorithmus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Task 3: Integration k5huff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Integrieren Sie k5huff in Ihr Hauptprogramm und machen die Funktionen ausführbar/erreichbar.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90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12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4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Festlegung Signal-Codierung für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-Algorithmus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Task 4: Einfügen Symbole und Wahrscheinlichkeit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Integrieren Sie die Symbole und Wahrscheinlichkeiten in den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-Algorithmus. 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73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13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lvl="0" indent="-20320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5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Ausgabe des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-Baums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Bieten Sie die Möglichkeit den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-Baum mit Ihren zusammengestellten Angaben auszugeben.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14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14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lvl="0" indent="-20320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6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Ausgabe des Verifizierungsergebnisses des Autos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Ermitteln Sie durch den enthaltenen Code der Buchungsanfrage und des hinterlegten Codes im Car-Pool, ob es sich um einen gültigen Code handelt und geben Sie das an der Konsole aus. 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374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15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lvl="0" indent="-20320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7 (MED)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Recherche für Codierung basierend auf praxisrelevantem Hintergrund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Gibt es irgendwo eine interessante Codierung bereits in der realen Welt, die für dieses Projekt optimal geeignet wäre? Recherchieren Sie hierfür etwas und lassen Sie es bestenfalls einfließen.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19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16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lvl="0" indent="-20320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8 (MED)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Kundenfreundliche Konsolenausgabe als User-Interface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Die Anforderung an die UI sind darauf beschränkt die Buchungsanfrage als File entgegen zu nehmen und das Endergebnis auszugeben. Dies soll so kundenfreundlich wie möglich gestaltet werden.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510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17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9 (LOW)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Intuitives User-Interface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Leicht bedienbares User-Interface, dass alle möglichen Optionen verarbeitet, alle nötigen Ausgaben macht und das Ergebnis übersichtlich präsentiert.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32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18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10 (LOW)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Intuitives Fehler-Handling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Sorgen Sie dafür, dass Fehler gut dargestellt werden, hinweisen was genau falsch ist und bestenfalls Korrekturen vornehmen kann.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867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19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11 (LOW)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Verbesserte Darstellung des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-Baums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Verbessern Sie die bisherige Ausgabe des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-Baums zu einer übersichtlicheren Variante.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316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2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1 (MUST)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Design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Specification</a:t>
            </a:r>
            <a:r>
              <a:rPr lang="de-DE" altLang="ja-JP" sz="1800" dirty="0">
                <a:ea typeface="ＭＳ Ｐゴシック" panose="020B0600070205080204" pitchFamily="34" charset="-128"/>
              </a:rPr>
              <a:t> erstellen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Kurze Ausarbeitung aller Themen in einem Dokument zusammengefasst (Theorie, Praxis, wichtige Codestellen, etc.)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1654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89C87E-ADA8-764F-8FE8-B8B6EEEC7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15FFF7D-559E-4A6B-8D3F-5B3728C9E2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6691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3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2 (MUST)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Projektpräsentation erstellen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 err="1">
                <a:ea typeface="ＭＳ Ｐゴシック" panose="020B0600070205080204" pitchFamily="34" charset="-128"/>
              </a:rPr>
              <a:t>Powerpoint</a:t>
            </a:r>
            <a:r>
              <a:rPr lang="de-DE" altLang="ja-JP" sz="1800" dirty="0">
                <a:ea typeface="ＭＳ Ｐゴシック" panose="020B0600070205080204" pitchFamily="34" charset="-128"/>
              </a:rPr>
              <a:t>-Präsentation als Verkaufsgespräch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(Thema, Theorie-, Praxis-Ergebnisse)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396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4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lvl="0" indent="-20320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3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Lexikalische Analyse der Buchungsanfrage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Die Buchungsanfrage wird vom PO bereitgestellt und hat ein einheitliches Format: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	Kundenname; Kundennummer; Start-Datum;Start-Zeit;End-Datum;End-Zeit;Startpunkt;Endpunkt;Kategorie;Autocodierung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Dieses Format soll von der lexikalischen Analyse verarbeitet werden. Die Vorgabe ist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das Programm k7scan1 und soll mit nötigen Mitteln erweitert werden.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37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5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lvl="0" indent="-20320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3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Lexikalische Analyse der Buchungsanfrage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Task 1: Integration k7scan1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Integrieren Sie k7scan1 in Ihr Hauptprogramm und machen die Funktionen ausführbar/erreichbar.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21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6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lvl="0" indent="-20320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3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Lexikalische Analyse der Buchungsanfrage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Task 2: Lex. Analyse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Unabhängig von ausstehenden Buchungsanfragen erweitern Sie die lexikalische Analyse um Ihre nötigen Daten zu Kategorisieren und zwischen zu puffern für den „Parse“-Prozess.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20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7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lvl="0" indent="-20320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3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Lexikalische Analyse der Buchungsanfrage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Task 3: Gültigkeitsprüfung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Die zwischen gepufferten Daten sollen mit den Daten aus dem aktuellsten Stand des jeweiligen Pools auf Gültigkeit verglichen werden. (Eintrag vorhanden, sonst Anfrage ablehnen.)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513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8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4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Festlegung Signal-Codierung für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-Algorithmus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Beschreibung: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Im Vorfeld muss überlegt werden, was als Codierung für ein einzelnes Auto in Frage 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kommt:</a:t>
            </a:r>
          </a:p>
          <a:p>
            <a:pPr marL="285750" marR="0" lvl="0" indent="-28575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Anzahl Signale</a:t>
            </a:r>
          </a:p>
          <a:p>
            <a:pPr marL="285750" marR="0" lvl="0" indent="-28575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Wahrscheinlichkeit eines Signales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Dies wird NICHT vom PO vorgegeben, sondern haben Sie frei in der Hand. Von jeder Autokategorie werden jeweils 2 Autos angeboten. In die Codierung sollen Merkmale wie Kategorie, Sitzanzahl, etc. enthalten sein als einzige Vorgabe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010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9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lvl="0" defTabSz="914454">
              <a:lnSpc>
                <a:spcPct val="90000"/>
              </a:lnSpc>
              <a:spcBef>
                <a:spcPct val="0"/>
              </a:spcBef>
              <a:defRPr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Product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Backlog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Item 4 (MUST)</a:t>
            </a:r>
          </a:p>
          <a:p>
            <a:pPr lvl="0" defTabSz="914454">
              <a:lnSpc>
                <a:spcPct val="90000"/>
              </a:lnSpc>
              <a:spcBef>
                <a:spcPct val="25000"/>
              </a:spcBef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Titel: Festlegung Signal-Codierung für </a:t>
            </a:r>
            <a:r>
              <a:rPr lang="de-DE" altLang="ja-JP" sz="1800" dirty="0" err="1">
                <a:ea typeface="ＭＳ Ｐゴシック" panose="020B0600070205080204" pitchFamily="34" charset="-128"/>
              </a:rPr>
              <a:t>Huffmann</a:t>
            </a:r>
            <a:r>
              <a:rPr lang="de-DE" altLang="ja-JP" sz="1800" dirty="0">
                <a:ea typeface="ＭＳ Ｐゴシック" panose="020B0600070205080204" pitchFamily="34" charset="-128"/>
              </a:rPr>
              <a:t>-Algorithmus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Task 1: Bestimmung Codierung</a:t>
            </a:r>
          </a:p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dirty="0">
                <a:ea typeface="ＭＳ Ｐゴシック" panose="020B0600070205080204" pitchFamily="34" charset="-128"/>
              </a:rPr>
              <a:t>Überlegen Sie sich wie die Codierung für ein Auto aussehen könnte an der Vorgabe.</a:t>
            </a: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8163433"/>
      </p:ext>
    </p:extLst>
  </p:cSld>
  <p:clrMapOvr>
    <a:masterClrMapping/>
  </p:clrMapOvr>
</p:sld>
</file>

<file path=ppt/theme/theme1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GT Pressura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3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1067</Words>
  <Application>Microsoft Office PowerPoint</Application>
  <PresentationFormat>Bildschirmpräsentation (4:3)</PresentationFormat>
  <Paragraphs>376</Paragraphs>
  <Slides>20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ＭＳ Ｐゴシック</vt:lpstr>
      <vt:lpstr>Calibri Bold</vt:lpstr>
      <vt:lpstr>Calibri</vt:lpstr>
      <vt:lpstr>Arial</vt:lpstr>
      <vt:lpstr>EIT_Präsentation // Cover</vt:lpstr>
      <vt:lpstr>EIT_Präsentation // Inhalt</vt:lpstr>
      <vt:lpstr>EIT_Präsentation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Verena Thaller</dc:creator>
  <cp:lastModifiedBy>Kevin Schuster</cp:lastModifiedBy>
  <cp:revision>217</cp:revision>
  <cp:lastPrinted>2020-09-16T09:23:03Z</cp:lastPrinted>
  <dcterms:created xsi:type="dcterms:W3CDTF">2020-05-26T08:20:17Z</dcterms:created>
  <dcterms:modified xsi:type="dcterms:W3CDTF">2023-05-26T06:51:22Z</dcterms:modified>
</cp:coreProperties>
</file>